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9" r:id="rId1"/>
  </p:sldMasterIdLst>
  <p:sldIdLst>
    <p:sldId id="256" r:id="rId2"/>
    <p:sldId id="258" r:id="rId3"/>
    <p:sldId id="287" r:id="rId4"/>
    <p:sldId id="288" r:id="rId5"/>
    <p:sldId id="259" r:id="rId6"/>
    <p:sldId id="277" r:id="rId7"/>
    <p:sldId id="261" r:id="rId8"/>
    <p:sldId id="262" r:id="rId9"/>
    <p:sldId id="263" r:id="rId10"/>
    <p:sldId id="260" r:id="rId11"/>
    <p:sldId id="275" r:id="rId12"/>
    <p:sldId id="276" r:id="rId13"/>
    <p:sldId id="282" r:id="rId14"/>
    <p:sldId id="283" r:id="rId15"/>
    <p:sldId id="281" r:id="rId16"/>
    <p:sldId id="278" r:id="rId17"/>
    <p:sldId id="284" r:id="rId18"/>
    <p:sldId id="274" r:id="rId19"/>
    <p:sldId id="264" r:id="rId20"/>
    <p:sldId id="286" r:id="rId21"/>
    <p:sldId id="289" r:id="rId22"/>
    <p:sldId id="290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454F"/>
    <a:srgbClr val="103A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9" autoAdjust="0"/>
    <p:restoredTop sz="94660" autoAdjust="0"/>
  </p:normalViewPr>
  <p:slideViewPr>
    <p:cSldViewPr snapToGrid="0">
      <p:cViewPr>
        <p:scale>
          <a:sx n="80" d="100"/>
          <a:sy n="80" d="100"/>
        </p:scale>
        <p:origin x="-882" y="-18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425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5134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9506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028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647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425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690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8406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585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814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8093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3090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78211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1106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599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102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2148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130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7FF9997-986A-4ABB-861E-C3AE1F41D265}" type="datetimeFigureOut">
              <a:rPr lang="ru-RU" smtClean="0"/>
              <a:pPr/>
              <a:t>21.05.2026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B6946-6771-44FF-8729-8EF4D73DB1A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8683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40" r:id="rId1"/>
    <p:sldLayoutId id="2147483941" r:id="rId2"/>
    <p:sldLayoutId id="2147483942" r:id="rId3"/>
    <p:sldLayoutId id="2147483943" r:id="rId4"/>
    <p:sldLayoutId id="2147483944" r:id="rId5"/>
    <p:sldLayoutId id="2147483945" r:id="rId6"/>
    <p:sldLayoutId id="2147483946" r:id="rId7"/>
    <p:sldLayoutId id="2147483947" r:id="rId8"/>
    <p:sldLayoutId id="2147483948" r:id="rId9"/>
    <p:sldLayoutId id="2147483949" r:id="rId10"/>
    <p:sldLayoutId id="2147483950" r:id="rId11"/>
    <p:sldLayoutId id="2147483951" r:id="rId12"/>
    <p:sldLayoutId id="2147483952" r:id="rId13"/>
    <p:sldLayoutId id="2147483953" r:id="rId14"/>
    <p:sldLayoutId id="2147483954" r:id="rId15"/>
    <p:sldLayoutId id="2147483955" r:id="rId16"/>
    <p:sldLayoutId id="21474839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3381" y="2779322"/>
            <a:ext cx="9144000" cy="1867438"/>
          </a:xfrm>
        </p:spPr>
        <p:txBody>
          <a:bodyPr>
            <a:noAutofit/>
          </a:bodyPr>
          <a:lstStyle/>
          <a:p>
            <a:pPr algn="ctr"/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 </a:t>
            </a: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мая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Международный день школьных библиотек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4A17E998-BA1D-48D3-9BFA-FA963042264C}"/>
              </a:ext>
            </a:extLst>
          </p:cNvPr>
          <p:cNvSpPr txBox="1">
            <a:spLocks/>
          </p:cNvSpPr>
          <p:nvPr/>
        </p:nvSpPr>
        <p:spPr>
          <a:xfrm>
            <a:off x="679508" y="6014904"/>
            <a:ext cx="10838576" cy="63336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7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77564" y="-142875"/>
            <a:ext cx="1428736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5340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2737" y="1407984"/>
            <a:ext cx="11340935" cy="4797302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 мая 1995 года 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РФ Борис Ельцин 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установил своим Указом № 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539 Общероссийский День Библиотек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Общероссийский день библиотек">
            <a:extLst>
              <a:ext uri="{FF2B5EF4-FFF2-40B4-BE49-F238E27FC236}">
                <a16:creationId xmlns="" xmlns:a16="http://schemas.microsoft.com/office/drawing/2014/main" id="{531C339B-49B3-4F35-867C-C39B20A32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744" y="2533824"/>
            <a:ext cx="5869499" cy="38885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44224" y="-142876"/>
            <a:ext cx="14001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04929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honoteka.org/uploads/posts/2021-05/1621717487_3-phonoteka_org-p-fon-konverti-pisma-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216" y="505777"/>
            <a:ext cx="8396465" cy="6142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29137" y="1638300"/>
            <a:ext cx="7089569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sz="2400" dirty="0">
                <a:solidFill>
                  <a:srgbClr val="18454F"/>
                </a:solidFill>
                <a:latin typeface="Times New Roman" pitchFamily="18" charset="0"/>
                <a:cs typeface="Times New Roman" pitchFamily="18" charset="0"/>
              </a:rPr>
              <a:t>В Указе говорится</a:t>
            </a:r>
            <a:r>
              <a:rPr lang="ru-RU" sz="2400" dirty="0" smtClean="0">
                <a:solidFill>
                  <a:srgbClr val="18454F"/>
                </a:solidFill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2400" dirty="0">
                <a:solidFill>
                  <a:srgbClr val="18454F"/>
                </a:solidFill>
                <a:latin typeface="Times New Roman" pitchFamily="18" charset="0"/>
                <a:cs typeface="Times New Roman" pitchFamily="18" charset="0"/>
              </a:rPr>
              <a:t>Учитывая большой вклад российских библиотек в развитие отечественного просвещения, науки и культуры и необходимость дальнейшего повышения их роли в жизни общества, </a:t>
            </a:r>
            <a:r>
              <a:rPr lang="ru-RU" sz="2400" dirty="0" smtClean="0">
                <a:solidFill>
                  <a:srgbClr val="18454F"/>
                </a:solidFill>
                <a:latin typeface="Times New Roman" pitchFamily="18" charset="0"/>
                <a:cs typeface="Times New Roman" pitchFamily="18" charset="0"/>
              </a:rPr>
              <a:t>постановляю: Установить </a:t>
            </a:r>
            <a:r>
              <a:rPr lang="ru-RU" sz="2400" dirty="0">
                <a:solidFill>
                  <a:srgbClr val="18454F"/>
                </a:solidFill>
                <a:latin typeface="Times New Roman" pitchFamily="18" charset="0"/>
                <a:cs typeface="Times New Roman" pitchFamily="18" charset="0"/>
              </a:rPr>
              <a:t>общероссийский День библиотек и отмечать его 27 мая, приурочив эту дату ко дню основания в 1795 году первой государственной общедоступной библиотеки России — Императорской публичной библиотеки, ныне Российской национальной </a:t>
            </a:r>
            <a:r>
              <a:rPr lang="ru-RU" sz="2400" dirty="0" smtClean="0">
                <a:solidFill>
                  <a:srgbClr val="18454F"/>
                </a:solidFill>
                <a:latin typeface="Times New Roman" pitchFamily="18" charset="0"/>
                <a:cs typeface="Times New Roman" pitchFamily="18" charset="0"/>
              </a:rPr>
              <a:t>библиотеки»</a:t>
            </a:r>
            <a:endParaRPr lang="ru-RU" sz="2400" dirty="0">
              <a:solidFill>
                <a:srgbClr val="18454F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77564" y="-142875"/>
            <a:ext cx="1428736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884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4395" y="1702688"/>
            <a:ext cx="6697212" cy="3499627"/>
          </a:xfrm>
        </p:spPr>
        <p:txBody>
          <a:bodyPr>
            <a:noAutofit/>
          </a:bodyPr>
          <a:lstStyle/>
          <a:p>
            <a:pPr algn="just"/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Считается, что самая первая библиотека на Руси была основана Ярославом Мудрым в 1037 году, затем появились монастырские библиотеки, где к концу 16 века было сосредоточено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около 37% всего книжного фонда страны, составлявшего 260-350 тысяч экземпляров. 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середины 17 века формировались первые библиотеки светского характера —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царских</a:t>
            </a:r>
            <a:b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3EC2E550-07BD-4688-9152-CEB1C6BB7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85" y="1920800"/>
            <a:ext cx="4829998" cy="2659643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D4B6628F-9484-44CC-B8E4-BC4FDEEE85E5}"/>
              </a:ext>
            </a:extLst>
          </p:cNvPr>
          <p:cNvSpPr txBox="1">
            <a:spLocks/>
          </p:cNvSpPr>
          <p:nvPr/>
        </p:nvSpPr>
        <p:spPr>
          <a:xfrm>
            <a:off x="5334001" y="2858737"/>
            <a:ext cx="6858000" cy="31196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77564" y="-142875"/>
            <a:ext cx="1428736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0038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91293" y="415637"/>
            <a:ext cx="7905750" cy="61912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Эмблема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дня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43551" y="1733551"/>
            <a:ext cx="6322868" cy="44434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Эмблема Международного Дня Школьных Библиотек представляет собой цветок с шестью лепестками, изображенный на фоне раскрытой книги.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50" y="1474209"/>
            <a:ext cx="4676775" cy="476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96625" y="-142875"/>
            <a:ext cx="1333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2471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755" y="308758"/>
            <a:ext cx="10752809" cy="1325563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празднуют Международный День Школьных Библиотек в разных странах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185" y="1868123"/>
            <a:ext cx="7594478" cy="3262017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Чехия 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Интервьюирование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 учениками о любимых книгах. Конкурс на самую забавную суперобложку для произведений классической литературы. Выставка литературы на иностранных языках. Конкурс на быстрый перевод книжных заголовков. Выставка редких и старинных книг из фондов библиотеки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– презентация лучшей Десятки книг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137" y="1847355"/>
            <a:ext cx="4051710" cy="3381375"/>
          </a:xfrm>
          <a:prstGeom prst="rect">
            <a:avLst/>
          </a:prstGeom>
        </p:spPr>
      </p:pic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77564" y="-142875"/>
            <a:ext cx="1428736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0180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90499" y="452718"/>
            <a:ext cx="10563224" cy="140053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Празднование Международного Дня Школьных Библиотек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757" y="1940070"/>
            <a:ext cx="6032665" cy="4351338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Австрия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волонтеров в школьной библиотеке.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Книжные и фотовыставки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Библиотечные уроки и классные часы.</a:t>
            </a:r>
          </a:p>
        </p:txBody>
      </p:sp>
      <p:pic>
        <p:nvPicPr>
          <p:cNvPr id="4098" name="Picture 2" descr="Картинки по запросу флаг Австрия: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202" y="1778146"/>
            <a:ext cx="4831623" cy="3393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77564" y="-142875"/>
            <a:ext cx="1428736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29260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6701" y="452718"/>
            <a:ext cx="9784134" cy="140053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Празднование Международного Дня Школьных Библиотек 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0375" y="2634890"/>
            <a:ext cx="6226175" cy="2122918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Великобритания:</a:t>
            </a: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на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лучшую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фотографию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праздновании Международного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Дня Школьных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Библиотек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школе.</a:t>
            </a:r>
          </a:p>
        </p:txBody>
      </p:sp>
      <p:pic>
        <p:nvPicPr>
          <p:cNvPr id="5122" name="Picture 2" descr="Картинки по запросу Флаг Великобритан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7275" y="365125"/>
            <a:ext cx="11492065" cy="7161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Картинки по запросу Флаг Великобритани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Картинки по запросу Флаг Великобритании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8" descr="Картинки по запросу Флаг Великобритании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2" descr="Картинки по запросу Флаг Великобритании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079" y="2284517"/>
            <a:ext cx="4885921" cy="3322427"/>
          </a:xfrm>
          <a:prstGeom prst="rect">
            <a:avLst/>
          </a:prstGeom>
        </p:spPr>
      </p:pic>
      <p:pic>
        <p:nvPicPr>
          <p:cNvPr id="12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91850" y="-152400"/>
            <a:ext cx="1333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7520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266" y="2623592"/>
            <a:ext cx="5429992" cy="2043411"/>
          </a:xfrm>
        </p:spPr>
        <p:txBody>
          <a:bodyPr>
            <a:normAutofit lnSpcReduction="10000"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Нидерланды: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изготовленных своими руками суперобложек для любимых книжек. В конкурсе принимают участие более 350 учеников.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608" y="1911927"/>
            <a:ext cx="5361709" cy="35360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09576" y="383417"/>
            <a:ext cx="115191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Празднование Международного Дня Школьных Библиотек </a:t>
            </a:r>
            <a:endParaRPr lang="ru-RU" sz="3600" dirty="0"/>
          </a:p>
        </p:txBody>
      </p:sp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77564" y="-142875"/>
            <a:ext cx="1428736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8157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522948"/>
            <a:ext cx="5775820" cy="2729656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Румыния: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Чтение книг в библиотеке (ученики 2-4 классов)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Изготовление закладок в подарок учителям, родителям и для обмена между учениками из других школ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8993" y="2174853"/>
            <a:ext cx="5320081" cy="342584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300290"/>
            <a:ext cx="111598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Празднование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Дня  Школьных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Библиотек </a:t>
            </a:r>
            <a:endParaRPr lang="ru-RU" sz="3600" dirty="0"/>
          </a:p>
        </p:txBody>
      </p:sp>
      <p:pic>
        <p:nvPicPr>
          <p:cNvPr id="6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96575" y="-114300"/>
            <a:ext cx="163830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2061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3213" y="2171775"/>
            <a:ext cx="6598226" cy="3440147"/>
          </a:xfrm>
        </p:spPr>
        <p:txBody>
          <a:bodyPr>
            <a:no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Канада: 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свой Национальный День Школьных Библиотек, который отмечается также каждый четвертый понедельник октября ежегодно, начиная с 2003 г. Авторские встречи.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поэзии. Фотоконкурсы.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Обмен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книжными закладками между школами. Благотворительные акции.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815" y="2088647"/>
            <a:ext cx="4954980" cy="353533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308759"/>
            <a:ext cx="120326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Празднование Международного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Дня Школьных Библиотек </a:t>
            </a:r>
            <a:endParaRPr lang="ru-RU" sz="3600" dirty="0"/>
          </a:p>
        </p:txBody>
      </p:sp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91850" y="-152400"/>
            <a:ext cx="1333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133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445" y="1647082"/>
            <a:ext cx="6644244" cy="4105747"/>
          </a:xfrm>
        </p:spPr>
        <p:txBody>
          <a:bodyPr>
            <a:normAutofit fontScale="25000" lnSpcReduction="20000"/>
          </a:bodyPr>
          <a:lstStyle/>
          <a:p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Гон </a:t>
            </a:r>
            <a:r>
              <a:rPr lang="ru-RU" sz="9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Конг</a:t>
            </a:r>
            <a:endParaRPr lang="ru-RU" sz="9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ru-RU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Книжная ярмарка. Встречи с писателями и фотографами. Опрос учеников на тему, какую роль играет школьная библиотека в их образовании. Изготовление и обмен книжными закладками между своими школами и школами из других стран. Нидерланды Конкурс изготовленных своими руками суперобложек для любимых книжек. В конкурсе принимают участие более 350 учеников.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445" y="1786895"/>
            <a:ext cx="4810512" cy="382612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306941"/>
            <a:ext cx="117347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Празднование </a:t>
            </a:r>
            <a:endParaRPr lang="ru-RU" sz="3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Международного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Дня Школьных Библиотек </a:t>
            </a:r>
            <a:endParaRPr lang="ru-RU" sz="3600" dirty="0"/>
          </a:p>
        </p:txBody>
      </p:sp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91850" y="-152400"/>
            <a:ext cx="1333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0776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2591" y="1371600"/>
            <a:ext cx="4786009" cy="4001080"/>
          </a:xfrm>
        </p:spPr>
      </p:pic>
      <p:sp>
        <p:nvSpPr>
          <p:cNvPr id="5" name="Прямоугольник 4"/>
          <p:cNvSpPr/>
          <p:nvPr/>
        </p:nvSpPr>
        <p:spPr>
          <a:xfrm>
            <a:off x="330653" y="1534317"/>
            <a:ext cx="629092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школьных библиотек в нашей стране насчитывает несколько веков. Первая учебная библиотека на Руси появилась в 1630-е годы при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Киево-Могилянской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академии. В период правления Петра Первого была создана библиотека при Академии Наук. Тогда же появились и первые школьные библиотеки: «При школах надлежит быть библиотеке довольной, ибо без библиотеки Академия яко без души». </a:t>
            </a:r>
          </a:p>
        </p:txBody>
      </p:sp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91850" y="-152400"/>
            <a:ext cx="1333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74598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5575" y="1898233"/>
            <a:ext cx="5314972" cy="3646905"/>
          </a:xfrm>
          <a:ln w="12700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27513" y="2040787"/>
            <a:ext cx="58545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1830-х годах в России действовало 62 гимназических библиотеки и несколько десятков при уездных училищах. В 1930-х годах в нашей стране насчитывалось уже свыше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 тысяч школьных библиотек. В настоящее время в России в образовательных учреждениях функционирует более 62 тысяч библиотек.</a:t>
            </a:r>
          </a:p>
        </p:txBody>
      </p:sp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91850" y="-152400"/>
            <a:ext cx="1333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4665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370" y="1734524"/>
            <a:ext cx="5363779" cy="3508628"/>
          </a:xfrm>
          <a:ln w="12700">
            <a:solidFill>
              <a:schemeClr val="tx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316182" y="1221442"/>
            <a:ext cx="596296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 слово “библиотека” в Древней Руси почти не употреблялось. Впервые оно встречается в знаменитой “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Геннадиевской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библии”, которая была переведена и переписана в Новгороде в самом конце 15 века (1499 г.). Термин этот был для русских людей непривычным, поэтому на полях против него переводчик делал пояснение:</a:t>
            </a:r>
            <a:endParaRPr lang="ru-RU" sz="24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DB06DA40-181B-46DF-9B75-FB301AF76F9C}"/>
              </a:ext>
            </a:extLst>
          </p:cNvPr>
          <p:cNvSpPr/>
          <p:nvPr/>
        </p:nvSpPr>
        <p:spPr>
          <a:xfrm>
            <a:off x="380045" y="4242878"/>
            <a:ext cx="583523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книжный дом”. Второй раз термин встречается в начале 17 века (1602 год ) в Соловецкой летописи, которая сообщала : “Построена у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соборской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церкви в паперти каменная палата для библиотеки».</a:t>
            </a:r>
            <a:endParaRPr lang="ru-RU" sz="2400" dirty="0"/>
          </a:p>
        </p:txBody>
      </p:sp>
      <p:pic>
        <p:nvPicPr>
          <p:cNvPr id="8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91850" y="-152400"/>
            <a:ext cx="1333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734271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726" y="1285779"/>
            <a:ext cx="5565436" cy="4252555"/>
          </a:xfrm>
        </p:spPr>
      </p:pic>
      <p:sp>
        <p:nvSpPr>
          <p:cNvPr id="5" name="Прямоугольник 4"/>
          <p:cNvSpPr/>
          <p:nvPr/>
        </p:nvSpPr>
        <p:spPr>
          <a:xfrm>
            <a:off x="406484" y="1383350"/>
            <a:ext cx="5430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же касается первого летописного указания на библиотеки, то оно относится к 1037 году, когда Ярослав Мудрый собрал писцов для перевода греческих и переписки уже имеющихся  славянских книг, приказав хранить их в Софийском соборе в Киеве. Созданная таким образом первая библиотека на Руси в последующие годы росла и обогащалась книжными сокровищами</a:t>
            </a:r>
          </a:p>
        </p:txBody>
      </p:sp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96600" y="-142875"/>
            <a:ext cx="144780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8186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933" y="1619825"/>
            <a:ext cx="4498567" cy="3340683"/>
          </a:xfrm>
          <a:ln w="12700"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368631" y="2119620"/>
            <a:ext cx="65190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1830-х годах в России действовало 62 гимназических библиотеки и несколько десятков при уездных училищах. В 1930-х годах в нашей стране насчитывалось уже свыше 44 тысяч школьных библиотек. В настоящее время в России в образовательных учреждениях функционирует более 62 тысяч библиотек.</a:t>
            </a:r>
          </a:p>
        </p:txBody>
      </p:sp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96600" y="-142875"/>
            <a:ext cx="144780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813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15815" y="534122"/>
            <a:ext cx="10149191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России Международный месячник школьных библиотек впервые провели в 2008 году. Тогда его девизом стали слова «Школьная библиотека — на повестке дня». В тот год была заложена основа традиционной программы месячника. В неё вошли съезды школьных библиотекарей, презентации профессии «педагог-библиотекарь», чествование ветеранов библиотечного дела, обучающие семинары, многочисленные мероприятия для школьников (конкурсы, конференции, выставки, сборы книг) и их родителей и учителей. И эти традиции празднования сохраняются и сегодня и приобретают все более массовый характер. Главным событием месячника в России остается Форум школьных библиотекарей, который проходит в Михайловском (Пушкинский заповедник в Псковской области).</a:t>
            </a:r>
          </a:p>
        </p:txBody>
      </p:sp>
      <p:pic>
        <p:nvPicPr>
          <p:cNvPr id="4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58500" y="0"/>
            <a:ext cx="144780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14828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41714" y="4758386"/>
            <a:ext cx="10515600" cy="4351338"/>
          </a:xfrm>
        </p:spPr>
        <p:txBody>
          <a:bodyPr/>
          <a:lstStyle/>
          <a:p>
            <a:r>
              <a:rPr lang="ru-RU" dirty="0"/>
              <a:t>                                                                                    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 flipH="1">
            <a:off x="266697" y="951131"/>
            <a:ext cx="5160325" cy="446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32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  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О, сколько в этом доме книг!</a:t>
            </a:r>
            <a:b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Внимательно всмотрись –</a:t>
            </a:r>
            <a:b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Здесь тысячи друзей твоих</a:t>
            </a:r>
            <a:b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полках улеглись.</a:t>
            </a:r>
            <a:b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Они поговорят с тобой</a:t>
            </a:r>
            <a:b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ты, мой юный друг,</a:t>
            </a:r>
            <a:b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Весь путь истории земной</a:t>
            </a:r>
            <a:b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Как бы увидишь вдруг…</a:t>
            </a:r>
            <a:br>
              <a:rPr kumimoji="0" lang="ru-RU" altLang="ru-RU" sz="240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altLang="ru-RU" sz="2400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(С. Михалков)</a:t>
            </a:r>
            <a:endParaRPr kumimoji="0" lang="ru-RU" altLang="ru-RU" sz="240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529" y="1439564"/>
            <a:ext cx="5593732" cy="42146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25174" y="-114300"/>
            <a:ext cx="1400175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604158" y="793233"/>
            <a:ext cx="63170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 </a:t>
            </a:r>
            <a:r>
              <a:rPr lang="ru-RU" alt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книг</a:t>
            </a:r>
            <a:endParaRPr lang="ru-RU" alt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434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2124" y="257576"/>
            <a:ext cx="10941676" cy="6600423"/>
          </a:xfrm>
        </p:spPr>
        <p:txBody>
          <a:bodyPr>
            <a:normAutofit/>
          </a:bodyPr>
          <a:lstStyle/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Пословицы и поговорки о книге: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Будешь книги читать – будешь все знать.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Выбирай книгу так, как выбираешь друга.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Дом, в котором нет книги, подобен телу, лишенному души.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Иная книга обогащает, а иная – с пути совращает.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– лучший товарищ.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в счастье украшает, а в несчастье утешает.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для ума, что теплый дождь для всходов.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подобна воде: дорогу пробьет везде.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твой друг, без нее как без рук.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 не говорят, а правду сказывают.</a:t>
            </a:r>
          </a:p>
          <a:p>
            <a:pPr fontAlgn="base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Книги не любят, когда их чтут, а любят, когда их читают.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91850" y="-152400"/>
            <a:ext cx="1333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359632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8685" y="489372"/>
            <a:ext cx="10096798" cy="1008063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Библиотечное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занятие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sun9-22.userapi.com/s/v1/ig2/M186MkhTTu98Oog9drjpCXTzyDSm6xgSDS3qDnL42urMbpgDo12COE8v9IQSYGXN8Fwb8KobXoTzt46rEiNL8wVj.jpg?quality=95&amp;as=32x21,48x32,72x48,108x72,160x107,240x160,360x240,480x320,540x360,640x427,720x480,1080x720,1280x853,1440x960,2560x1707&amp;from=bu&amp;cs=2560x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6" y="1304911"/>
            <a:ext cx="10525124" cy="5229225"/>
          </a:xfrm>
          <a:prstGeom prst="rect">
            <a:avLst/>
          </a:prstGeom>
          <a:noFill/>
        </p:spPr>
      </p:pic>
      <p:pic>
        <p:nvPicPr>
          <p:cNvPr id="4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20425" y="-123825"/>
            <a:ext cx="129540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1636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8685" y="181270"/>
            <a:ext cx="10096798" cy="1008063"/>
          </a:xfrm>
        </p:spPr>
        <p:txBody>
          <a:bodyPr>
            <a:noAutofit/>
          </a:bodyPr>
          <a:lstStyle/>
          <a:p>
            <a:pPr marL="0" indent="0" algn="ctr" fontAlgn="base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  <p:pic>
        <p:nvPicPr>
          <p:cNvPr id="3076" name="Picture 4" descr="Picture background">
            <a:extLst>
              <a:ext uri="{FF2B5EF4-FFF2-40B4-BE49-F238E27FC236}">
                <a16:creationId xmlns="" xmlns:a16="http://schemas.microsoft.com/office/drawing/2014/main" id="{5A137C3B-84AE-4A16-9C4B-E5E82322A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4815" y="1417506"/>
            <a:ext cx="6984185" cy="465612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\\server1\server1\БИБЛИОТЕКА\Плющева\Ланина Р.М\Дизайн без названия - Логотип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991850" y="-152400"/>
            <a:ext cx="13335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233192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Ион</Template>
  <TotalTime>3252</TotalTime>
  <Words>892</Words>
  <Application>Microsoft Office PowerPoint</Application>
  <PresentationFormat>Произвольный</PresentationFormat>
  <Paragraphs>65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Ион</vt:lpstr>
      <vt:lpstr>  27 мая Международный день школьных библиотек</vt:lpstr>
      <vt:lpstr>27 мая 1995 года Президент РФ Борис Ельцин установил своим Указом № 539 Общероссийский День Библиотек</vt:lpstr>
      <vt:lpstr>Презентация PowerPoint</vt:lpstr>
      <vt:lpstr>Считается, что самая первая библиотека на Руси была основана Ярославом Мудрым в 1037 году, затем появились монастырские библиотеки, где к концу 16 века было сосредоточено около 37% всего книжного фонда страны, составлявшего 260-350 тысяч экземпляров.  С середины 17 века формировались первые библиотеки светского характера — царских приказов. </vt:lpstr>
      <vt:lpstr>Эмблема  дня</vt:lpstr>
      <vt:lpstr>Как празднуют Международный День Школьных Библиотек в разных странах мира</vt:lpstr>
      <vt:lpstr>Празднование Международного Дня Школьных Библиотек </vt:lpstr>
      <vt:lpstr>Празднование Международного Дня Школьных Библиотек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Международный день школьных библиотек</dc:title>
  <dc:creator>Библиотекарь</dc:creator>
  <cp:lastModifiedBy>Admin</cp:lastModifiedBy>
  <cp:revision>121</cp:revision>
  <dcterms:created xsi:type="dcterms:W3CDTF">2019-10-17T06:38:32Z</dcterms:created>
  <dcterms:modified xsi:type="dcterms:W3CDTF">2026-05-21T01:31:46Z</dcterms:modified>
</cp:coreProperties>
</file>